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24" r:id="rId2"/>
    <p:sldId id="2529" r:id="rId3"/>
    <p:sldId id="2551" r:id="rId4"/>
    <p:sldId id="2528" r:id="rId5"/>
    <p:sldId id="2533" r:id="rId6"/>
    <p:sldId id="2534" r:id="rId7"/>
    <p:sldId id="2537" r:id="rId8"/>
    <p:sldId id="2536" r:id="rId9"/>
    <p:sldId id="2544" r:id="rId10"/>
    <p:sldId id="2538" r:id="rId11"/>
    <p:sldId id="2539" r:id="rId12"/>
    <p:sldId id="2550" r:id="rId13"/>
    <p:sldId id="2543" r:id="rId14"/>
    <p:sldId id="2540" r:id="rId15"/>
    <p:sldId id="2545" r:id="rId16"/>
    <p:sldId id="2546" r:id="rId17"/>
    <p:sldId id="2548" r:id="rId18"/>
    <p:sldId id="2547" r:id="rId19"/>
    <p:sldId id="2541" r:id="rId20"/>
    <p:sldId id="2553" r:id="rId21"/>
    <p:sldId id="2556" r:id="rId22"/>
    <p:sldId id="2549" r:id="rId23"/>
    <p:sldId id="2552" r:id="rId24"/>
    <p:sldId id="255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0" autoAdjust="0"/>
    <p:restoredTop sz="94694"/>
  </p:normalViewPr>
  <p:slideViewPr>
    <p:cSldViewPr snapToGrid="0">
      <p:cViewPr varScale="1">
        <p:scale>
          <a:sx n="94" d="100"/>
          <a:sy n="94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7E9A5-11D8-4C4D-84EE-05C15D48E85F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E5FC2-F3DA-4127-87C0-33CC04BF25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995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E5FC2-F3DA-4127-87C0-33CC04BF250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7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“mentioning that programming is part of the job duties may lead to the officer incorrectly classifying the position as a computer programmer job, which is not covered as a TN approved occupation.”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E5FC2-F3DA-4127-87C0-33CC04BF250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49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E5FC2-F3DA-4127-87C0-33CC04BF250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22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1440-18B5-98B3-5DCE-20CACE015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00AC5-F3CE-4A0E-FFE4-F8ECD2FE4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B3E4E-F417-33E7-C6E2-B9248DD6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3888F-046D-C202-43C8-92DE8BC6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5033D-A207-3470-B9C1-28034CE7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60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9EF7-A901-F05E-A6B2-AF4088B3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C784E-3FFC-2C11-4EF0-8C0C40BD7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2FFB2-4FFF-7BB0-266A-ED841DFE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75993-BA44-F40C-25DD-BD1B9562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39EC1-5ED0-1E05-446F-8058D34F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780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94D439-ABFE-AD3C-BBAD-3DF820104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A8C10-0EE0-E2C4-E1DD-26A66F61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ADAD2-6F55-41DF-0F70-3F2B3DEE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3AA0-0476-7A5E-54F4-E19DFFF8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57581-070B-09E0-7011-83F7E117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5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0D9A71-4723-318F-C9C2-A78E2B694A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97E42D-5E17-7C76-9F7D-0B1EC402C3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52338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4741-4837-ED5E-FBAE-CFE40611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DF0C4-E74E-A039-1873-3D30CD1B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F16A-5B17-B82D-15F4-C4542D63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94D7A-1417-DD6C-8717-A89107A2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50DF4-CBA1-56BF-59E6-D64C943F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16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5E2D-AA4F-DCB1-6461-68AD027E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5DB55-86FE-DB6E-D228-29BA54E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315F3-DDB0-31A2-4B5D-36F752D9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C6DDC-B6CA-6F16-C419-D8CDF627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CE6A6-E7D6-D086-C485-940F10D6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54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CF54-F82B-06E7-9C1F-F628AB9E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51E2E-429F-8C7A-B999-AAA0B93ED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254D0-51E7-BBD7-7BD9-D39A32785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F2FEA-877C-90E9-2DCF-E7D15FF6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C423D-AC03-22FB-C833-9C528FEE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58724-2705-4BE3-CDBA-411E9E84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405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D4D7-7FD5-A2DD-36F5-D7B644F7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42728-CD10-234B-BE66-6A8DB2BBA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E772C-7E15-E1BA-0E48-E3B17AC77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A19B5-2929-897D-F288-2C8C3490D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2F480-C087-3E7A-38D8-DB7E2F85F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A41E1-0BA0-4B37-BA42-ED8305B5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EF8CB0-D50F-85C5-81F4-889F1044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BF3D4-33E7-4432-F2A0-F62BE507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690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B321-B2C2-A02B-5A39-1A08A767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D7D1A-B9FE-D783-8819-E8DB9F9A2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F84E2-7074-59C1-DD53-5DE3311B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DED82-F54D-B037-5B05-DB2D7C6B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2651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A318A-8C1D-44D4-8B5E-4387FDC6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AD007-6805-DABC-A8B3-6910A717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920AD-5774-6EE6-6D82-D1602FCB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33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3556-1E35-36A6-2A0E-0FE919C80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E8107-15AD-D74D-DF20-26E4317F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6AA9D-8D2E-D461-A926-CF21233EB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21F19-A009-449F-CEEE-C4F92F96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5D49F-C142-A5F3-1C28-BF4F2C13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85804-E482-353A-F0AD-ABFAC974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358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2740-07E7-16E1-95F8-0CB6578C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C9B56-7FC0-317A-18DD-7A9230350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CE75F-3041-F2DC-D4F5-5BDA06949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54A2B-8AA2-6666-2C2D-82630D26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BF624-605D-E8AF-DEB0-6948E582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7A1B7-ABC4-780F-16DE-F685CEBD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552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C37BA-F1DC-B69A-0108-208F7A47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B73C3-9353-A332-029D-3A33D5B81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F51F-F8AB-B5DF-01B0-FD15511B0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DA5BD-DFE2-444F-B806-564FC3DEE0A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8F67-12E0-24FE-4BE2-66052A2A2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D91B2-19FE-C12D-1824-522026AFC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345F1-CB7B-419F-A227-AC93EE2BDA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52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airescc.com/BLO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bp.gov/travel/canadian-and-mexican-citizens/traveling-tn-or-l1-visa-canad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p.gov/travel/canadian-and-mexican-citizens/traveling-tn-or-l1-visa-canada" TargetMode="External"/><Relationship Id="rId2" Type="http://schemas.openxmlformats.org/officeDocument/2006/relationships/hyperlink" Target="https://www.slideshare.net/slideshow/us-work-visa-infographic-59796963/5979696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nafsa.org/regulatory-information/8cfr2146" TargetMode="External"/><Relationship Id="rId4" Type="http://schemas.openxmlformats.org/officeDocument/2006/relationships/hyperlink" Target="https://www.boundless.com/immigration-resources/tn-status-explained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galservicesincorporated.com/immigration/do-i-need-an-evaluation-of-my-foreign-educational-credentials-for-tn-visas/" TargetMode="External"/><Relationship Id="rId2" Type="http://schemas.openxmlformats.org/officeDocument/2006/relationships/hyperlink" Target="https://clairescc.com/blog/2022/11/12/TN-Obtaine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airescc.com/blog" TargetMode="External"/><Relationship Id="rId4" Type="http://schemas.openxmlformats.org/officeDocument/2006/relationships/hyperlink" Target="https://legalservicesincorporated.com/immigration/can-i-get-a-tn-visa-for-it-professional-can-tn-visas-be-issued-for-software-engineers-can-an-it-person-get-a-tn-visa-can-a-hardware-engineer-get-a-tn-visa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5052"/>
            <a:ext cx="6548438" cy="1902887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I GOT AN INFOSEC JOB IN ANOTHER COUNTRY* AND YOU CAN TOO*!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6137" y="4429545"/>
            <a:ext cx="6548438" cy="749236"/>
          </a:xfrm>
        </p:spPr>
        <p:txBody>
          <a:bodyPr>
            <a:no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*the US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*there’s a bit of work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1B466EE-1EAE-B270-B999-72CB7A4C1B01}"/>
              </a:ext>
            </a:extLst>
          </p:cNvPr>
          <p:cNvSpPr txBox="1">
            <a:spLocks/>
          </p:cNvSpPr>
          <p:nvPr/>
        </p:nvSpPr>
        <p:spPr>
          <a:xfrm>
            <a:off x="838200" y="5183410"/>
            <a:ext cx="6548438" cy="7952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Claire 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HTTPS://WWW.CLAIRESCC.COM/BLOG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presentation now features 5000% more cat pics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583DCEC-A529-BAE9-D4D4-C640DA0B90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5996" b="15996"/>
          <a:stretch>
            <a:fillRect/>
          </a:stretch>
        </p:blipFill>
        <p:spPr/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2DF72A-C44E-EEEB-86B9-C400BD431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512" y="5189499"/>
            <a:ext cx="377287" cy="42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880-98A8-7337-88DE-62487E6A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Work Permits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8357E-BAE6-6093-F5D2-DEB7D591B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1693" cy="4351338"/>
          </a:xfrm>
        </p:spPr>
        <p:txBody>
          <a:bodyPr/>
          <a:lstStyle/>
          <a:p>
            <a:r>
              <a:rPr lang="en-US" dirty="0"/>
              <a:t>Most will think of H-1B visas</a:t>
            </a:r>
          </a:p>
          <a:p>
            <a:r>
              <a:rPr lang="en-US" dirty="0"/>
              <a:t>Work on a lottery system</a:t>
            </a:r>
          </a:p>
          <a:p>
            <a:r>
              <a:rPr lang="en-US" dirty="0"/>
              <a:t>Limited amount of visas</a:t>
            </a:r>
          </a:p>
          <a:p>
            <a:r>
              <a:rPr lang="en-US" dirty="0"/>
              <a:t>Usually for the most talented and skilled people in fields that are “in demand”</a:t>
            </a:r>
          </a:p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82D2AA-2226-8513-7022-4B496D2C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18648"/>
            <a:ext cx="5891465" cy="23689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52177-C3CC-4520-ACE9-EFE3C327C16B}"/>
              </a:ext>
            </a:extLst>
          </p:cNvPr>
          <p:cNvSpPr txBox="1"/>
          <p:nvPr/>
        </p:nvSpPr>
        <p:spPr>
          <a:xfrm>
            <a:off x="6272109" y="59876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https://travel.state.gov/content/travel/en/us-visas/visa-information-resources/all-visa-categories.html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24D715-0562-C4F2-D897-33F73113D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0"/>
          <a:stretch/>
        </p:blipFill>
        <p:spPr>
          <a:xfrm>
            <a:off x="6096000" y="1249669"/>
            <a:ext cx="5577666" cy="23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7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880-98A8-7337-88DE-62487E6A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Work Permit Did I 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8357E-BAE6-6093-F5D2-DEB7D591B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TN Status</a:t>
            </a:r>
          </a:p>
          <a:p>
            <a:pPr lvl="1"/>
            <a:r>
              <a:rPr lang="en-US" dirty="0"/>
              <a:t>Not a visa*</a:t>
            </a:r>
          </a:p>
          <a:p>
            <a:pPr lvl="2"/>
            <a:r>
              <a:rPr lang="en-US" dirty="0"/>
              <a:t>*Unless you are a citizen of Mexico</a:t>
            </a:r>
          </a:p>
          <a:p>
            <a:pPr lvl="1"/>
            <a:r>
              <a:rPr lang="en-US" dirty="0"/>
              <a:t>Usually requires a bachelors degree and/or 3 years’ work experience</a:t>
            </a:r>
          </a:p>
          <a:p>
            <a:r>
              <a:rPr lang="en-US" dirty="0"/>
              <a:t>No limit to how many applications are processed per year</a:t>
            </a:r>
          </a:p>
          <a:p>
            <a:r>
              <a:rPr lang="en-US" dirty="0"/>
              <a:t>Eligible for renewal every 3 years</a:t>
            </a:r>
          </a:p>
          <a:p>
            <a:r>
              <a:rPr lang="en-CA" dirty="0"/>
              <a:t>Caveat: No path to citizenship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63F42-AC91-FD78-0109-E66D8B13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5006706"/>
            <a:ext cx="7697274" cy="11717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5811EE-DAB4-1706-C9FE-84C9EFE02CAB}"/>
              </a:ext>
            </a:extLst>
          </p:cNvPr>
          <p:cNvSpPr/>
          <p:nvPr/>
        </p:nvSpPr>
        <p:spPr>
          <a:xfrm>
            <a:off x="2792696" y="5100858"/>
            <a:ext cx="740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166638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B980-3766-048B-4605-86E84E90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Required for an Infosec Job?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D1FB-1CDC-9A17-B353-3D169813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7 things at a minimum</a:t>
            </a:r>
          </a:p>
          <a:p>
            <a:pPr lvl="1"/>
            <a:r>
              <a:rPr lang="en-US" dirty="0"/>
              <a:t>Valid passport with empty page(s)</a:t>
            </a:r>
          </a:p>
          <a:p>
            <a:pPr lvl="1"/>
            <a:r>
              <a:rPr lang="en-US" dirty="0"/>
              <a:t>Bachelor’s degree (or 3 years’ experience)</a:t>
            </a:r>
          </a:p>
          <a:p>
            <a:pPr lvl="1"/>
            <a:r>
              <a:rPr lang="en-US" dirty="0"/>
              <a:t>School transcript</a:t>
            </a:r>
          </a:p>
          <a:p>
            <a:pPr lvl="1"/>
            <a:r>
              <a:rPr lang="en-US" dirty="0"/>
              <a:t>Offer letter</a:t>
            </a:r>
          </a:p>
          <a:p>
            <a:pPr lvl="1"/>
            <a:r>
              <a:rPr lang="en-US" dirty="0"/>
              <a:t>Support letter</a:t>
            </a:r>
          </a:p>
          <a:p>
            <a:pPr lvl="1"/>
            <a:r>
              <a:rPr lang="en-US" dirty="0"/>
              <a:t>$50 in debit or credit </a:t>
            </a:r>
          </a:p>
          <a:p>
            <a:pPr lvl="1"/>
            <a:r>
              <a:rPr lang="en-US" dirty="0"/>
              <a:t>Job category that aligns with the TN status list of approved professions</a:t>
            </a:r>
          </a:p>
          <a:p>
            <a:pPr lvl="2"/>
            <a:r>
              <a:rPr lang="en-US" dirty="0"/>
              <a:t>For a “detection engineer” the category is “computer systems analyst”</a:t>
            </a:r>
          </a:p>
          <a:p>
            <a:pPr lvl="2"/>
            <a:r>
              <a:rPr lang="en-US" dirty="0"/>
              <a:t>Not “engineer” as a “software engineer” or “computer programmer”</a:t>
            </a:r>
          </a:p>
          <a:p>
            <a:pPr lvl="1"/>
            <a:r>
              <a:rPr lang="en-US" dirty="0"/>
              <a:t>[OPTIONAL] credential evaluation if the degree is not in English or outside NA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5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B980-3766-048B-4605-86E84E90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Get TN Status as a Canadian?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D1FB-1CDC-9A17-B353-3D169813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Apply when you catch a flight to the US or cross the land border</a:t>
            </a:r>
          </a:p>
          <a:p>
            <a:pPr lvl="1"/>
            <a:r>
              <a:rPr lang="en-US" dirty="0"/>
              <a:t>Preclearance airports or major land borders are best</a:t>
            </a:r>
          </a:p>
          <a:p>
            <a:pPr lvl="1"/>
            <a:r>
              <a:rPr lang="en-US" dirty="0"/>
              <a:t>There’s a list of airports and land crossings for “optimized processing” </a:t>
            </a:r>
          </a:p>
          <a:p>
            <a:pPr lvl="2"/>
            <a:r>
              <a:rPr lang="en-US" dirty="0">
                <a:hlinkClick r:id="rId2"/>
              </a:rPr>
              <a:t>https://www.cbp.gov/travel/canadian-and-mexican-citizens/traveling-tn-or-l1-visa-canada</a:t>
            </a:r>
            <a:endParaRPr lang="en-US" dirty="0"/>
          </a:p>
          <a:p>
            <a:pPr lvl="1"/>
            <a:r>
              <a:rPr lang="en-US" dirty="0"/>
              <a:t>Takes about 1-2 hours depending on your situation and the queue time</a:t>
            </a:r>
          </a:p>
          <a:p>
            <a:r>
              <a:rPr lang="en-US" dirty="0"/>
              <a:t>Tell the border officer you want to apply for TN status</a:t>
            </a:r>
          </a:p>
          <a:p>
            <a:pPr lvl="1"/>
            <a:r>
              <a:rPr lang="en-US" dirty="0"/>
              <a:t>You can go through the NEXUS line if you have it!</a:t>
            </a:r>
          </a:p>
          <a:p>
            <a:pPr lvl="1"/>
            <a:r>
              <a:rPr lang="en-US" dirty="0"/>
              <a:t>They will take you to a secondary screening area for the interview</a:t>
            </a:r>
          </a:p>
          <a:p>
            <a:pPr lvl="1"/>
            <a:r>
              <a:rPr lang="en-US" dirty="0"/>
              <a:t>Provide the 7 items</a:t>
            </a:r>
          </a:p>
          <a:p>
            <a:r>
              <a:rPr lang="en-US" dirty="0"/>
              <a:t>Done!</a:t>
            </a:r>
          </a:p>
          <a:p>
            <a:pPr lvl="1"/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9767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B980-3766-048B-4605-86E84E90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D1FB-1CDC-9A17-B353-3D1698138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Hopped on a plane to Calgary</a:t>
            </a:r>
            <a:r>
              <a:rPr lang="en-CA" dirty="0"/>
              <a:t>, stayed for one night</a:t>
            </a:r>
          </a:p>
          <a:p>
            <a:r>
              <a:rPr lang="en-CA" dirty="0"/>
              <a:t>Before the return flight I went through preclearance</a:t>
            </a:r>
          </a:p>
          <a:p>
            <a:r>
              <a:rPr lang="en-CA" dirty="0"/>
              <a:t>Moved to secondary screening</a:t>
            </a:r>
          </a:p>
          <a:p>
            <a:r>
              <a:rPr lang="en-CA" dirty="0"/>
              <a:t>Got interviewed</a:t>
            </a:r>
          </a:p>
          <a:p>
            <a:r>
              <a:rPr lang="en-CA" dirty="0"/>
              <a:t>Got the work permit</a:t>
            </a:r>
          </a:p>
          <a:p>
            <a:r>
              <a:rPr lang="en-CA" dirty="0"/>
              <a:t>Flew home!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27546-41EA-D27D-D701-C55BD076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050" y="2775320"/>
            <a:ext cx="2881750" cy="24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0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2578-E9ED-D789-8D15-61C5F926C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FAQ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B6D9E-E84A-2695-8AB9-ED12D31BA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09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57B4-CEF1-F565-84DB-083A5AE3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Obstacles to Job Hunting?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E72C-65D5-4A52-C19E-DA4B9D0A0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ask in the initial phone screen if the company can help with the process</a:t>
            </a:r>
          </a:p>
          <a:p>
            <a:r>
              <a:rPr lang="en-US" dirty="0"/>
              <a:t>Not every company can accommodate you</a:t>
            </a:r>
          </a:p>
          <a:p>
            <a:pPr lvl="1"/>
            <a:r>
              <a:rPr lang="en-US" dirty="0"/>
              <a:t>Might be a job that requires security clearance</a:t>
            </a:r>
          </a:p>
          <a:p>
            <a:r>
              <a:rPr lang="en-US" dirty="0"/>
              <a:t>Company might not offer relocation assistance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349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CD2-9724-7260-390C-32A3C590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Things Did you do After Getting the Job?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C3696-6A8E-4136-0BB6-61E5EAA4C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38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Confirmed I-94 was updated with TN status</a:t>
            </a:r>
          </a:p>
          <a:p>
            <a:r>
              <a:rPr lang="en-US" dirty="0"/>
              <a:t>Got a Social Security Number (SSN)</a:t>
            </a:r>
          </a:p>
          <a:p>
            <a:r>
              <a:rPr lang="en-US" dirty="0"/>
              <a:t>Filled out a bunch of paperwork with my company</a:t>
            </a:r>
          </a:p>
          <a:p>
            <a:r>
              <a:rPr lang="en-US" dirty="0"/>
              <a:t>Obtained a credit card</a:t>
            </a:r>
          </a:p>
          <a:p>
            <a:r>
              <a:rPr lang="en-US" dirty="0"/>
              <a:t>Got an AZ driver’s license</a:t>
            </a:r>
          </a:p>
          <a:p>
            <a:r>
              <a:rPr lang="en-US" dirty="0"/>
              <a:t>Got a bank account</a:t>
            </a:r>
          </a:p>
          <a:p>
            <a:r>
              <a:rPr lang="en-US" dirty="0"/>
              <a:t>Imported my car</a:t>
            </a:r>
          </a:p>
          <a:p>
            <a:r>
              <a:rPr lang="en-US" dirty="0"/>
              <a:t>Told people about it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A8917-9538-628E-2678-6270403A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908" y="1775420"/>
            <a:ext cx="4395892" cy="44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4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C3C1-EA0D-AC22-55C1-F0AD602F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Was it to Adjust?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C7D2-01CD-3FE0-07E1-3F00C25D6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very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ED995-3327-3D82-9125-6D0AC07A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8053"/>
            <a:ext cx="2954990" cy="349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B2FB5-2B48-0B5D-8E9C-B8E47857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005" y="2632384"/>
            <a:ext cx="4597795" cy="34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1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9123-7DDA-D0AC-A60E-6535C953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Living Experience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91B74-C02F-2404-57A1-36BFB3470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of living is on average slightly higher</a:t>
            </a:r>
          </a:p>
          <a:p>
            <a:r>
              <a:rPr lang="en-US" dirty="0"/>
              <a:t>Even after conversion these things can be more expensive:</a:t>
            </a:r>
          </a:p>
          <a:p>
            <a:pPr lvl="1"/>
            <a:r>
              <a:rPr lang="en-US" dirty="0"/>
              <a:t>Food</a:t>
            </a:r>
          </a:p>
          <a:p>
            <a:pPr lvl="1"/>
            <a:r>
              <a:rPr lang="en-US" dirty="0"/>
              <a:t>Clothing</a:t>
            </a:r>
          </a:p>
          <a:p>
            <a:pPr lvl="1"/>
            <a:r>
              <a:rPr lang="en-US" dirty="0"/>
              <a:t>Rent</a:t>
            </a:r>
          </a:p>
          <a:p>
            <a:pPr lvl="1"/>
            <a:r>
              <a:rPr lang="en-US" dirty="0"/>
              <a:t>Car purchases</a:t>
            </a:r>
          </a:p>
          <a:p>
            <a:r>
              <a:rPr lang="en-US" dirty="0"/>
              <a:t>Wages and salary can offset these things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709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23DAA-7F8E-5DAF-8E5F-3A074D1A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39FA-B9BB-B5BC-C5CF-55F0A105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049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Who’s This Talk For? What is This Talk About?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Work in Another Country?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Info About US Work Permits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Work Permit Did I Get? How You Can Get One Too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I Got 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FAQ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2D47A-672C-6BE2-EC77-8442DC81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436" y="1825625"/>
            <a:ext cx="2887364" cy="37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64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E4FD-27ED-ACFA-7F10-8155619E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Social/Cultural Quirks?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C3C8-FBD4-F6DA-8797-002EBEF1B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They use imperial units instead of metric</a:t>
            </a:r>
          </a:p>
          <a:p>
            <a:r>
              <a:rPr lang="en-US" b="1" dirty="0"/>
              <a:t>Amazon.ca vs. amazon.com markup</a:t>
            </a:r>
          </a:p>
          <a:p>
            <a:r>
              <a:rPr lang="en-US" b="1" dirty="0"/>
              <a:t>Bagged milk is not a thing at all. Neither are milk pitchers</a:t>
            </a:r>
            <a:endParaRPr lang="en-US" dirty="0"/>
          </a:p>
          <a:p>
            <a:r>
              <a:rPr lang="en-US" dirty="0"/>
              <a:t>A double </a:t>
            </a:r>
            <a:r>
              <a:rPr lang="en-US" dirty="0" err="1"/>
              <a:t>double</a:t>
            </a:r>
            <a:r>
              <a:rPr lang="en-US" dirty="0"/>
              <a:t> is not a coffee with double cream and double sugar. It is a hamburger on the west coast</a:t>
            </a:r>
          </a:p>
          <a:p>
            <a:r>
              <a:rPr lang="en-US" dirty="0"/>
              <a:t>You go to use the "bathroom“ or “restroom”</a:t>
            </a:r>
          </a:p>
          <a:p>
            <a:r>
              <a:rPr lang="en-US" dirty="0"/>
              <a:t>An elastic band is a "rubber band"</a:t>
            </a:r>
          </a:p>
          <a:p>
            <a:r>
              <a:rPr lang="en-US" dirty="0"/>
              <a:t>People don’t usually say "sorry" when they bump into you, they say "excuse me"</a:t>
            </a:r>
          </a:p>
          <a:p>
            <a:r>
              <a:rPr lang="en-US" dirty="0"/>
              <a:t>Ketchup chips aren't a thing. or ketchup powder. you get funny or disgusted looks.</a:t>
            </a:r>
          </a:p>
          <a:p>
            <a:r>
              <a:rPr lang="en-US" dirty="0"/>
              <a:t>Taco bell has nacho fries (in certain locations) and fries supreme is not a thing</a:t>
            </a:r>
          </a:p>
          <a:p>
            <a:r>
              <a:rPr lang="en-US" dirty="0"/>
              <a:t>I get crap for emphasizing the 'L' in "salmon“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0749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4916-AE05-0A68-B0BA-3CB2E848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4B118-A0AF-763A-6143-A3A47EFA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TN status is available for Canadians as an option to get a job in the US</a:t>
            </a:r>
          </a:p>
          <a:p>
            <a:r>
              <a:rPr lang="en-US" dirty="0"/>
              <a:t>There is no lottery system and an unlimited amount of applications</a:t>
            </a:r>
          </a:p>
          <a:p>
            <a:r>
              <a:rPr lang="en-US" dirty="0"/>
              <a:t>Applying is done at the port of entry</a:t>
            </a:r>
          </a:p>
          <a:p>
            <a:r>
              <a:rPr lang="en-US" dirty="0"/>
              <a:t>An employer may have/hire a lawyer to help you with the process, but this is not required. I went through the process by myself</a:t>
            </a:r>
          </a:p>
          <a:p>
            <a:r>
              <a:rPr lang="en-US" dirty="0"/>
              <a:t>You got this!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7356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499C-04F9-848E-24D2-F5456BCB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0858-03EB-886F-B1EA-7CE6F9FBC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CA" dirty="0">
              <a:hlinkClick r:id="rId2"/>
            </a:endParaRPr>
          </a:p>
          <a:p>
            <a:r>
              <a:rPr lang="en-CA" dirty="0">
                <a:hlinkClick r:id="rId2"/>
              </a:rPr>
              <a:t>https://www.uscis.gov/working-in-the-united-states/temporary-workers/tn-nafta-professionals </a:t>
            </a:r>
            <a:r>
              <a:rPr lang="en-CA" dirty="0"/>
              <a:t>– TN Status Explanation</a:t>
            </a:r>
            <a:endParaRPr lang="en-CA" dirty="0">
              <a:hlinkClick r:id="rId2"/>
            </a:endParaRPr>
          </a:p>
          <a:p>
            <a:r>
              <a:rPr lang="en-CA" dirty="0">
                <a:hlinkClick r:id="rId2"/>
              </a:rPr>
              <a:t>https://www.slideshare.net/slideshow/us-work-visa-infographic-59796963/59796963</a:t>
            </a:r>
            <a:r>
              <a:rPr lang="en-CA" dirty="0"/>
              <a:t> - Common Work Visa Infographic</a:t>
            </a:r>
          </a:p>
          <a:p>
            <a:r>
              <a:rPr lang="en-CA" dirty="0">
                <a:hlinkClick r:id="rId3"/>
              </a:rPr>
              <a:t>https://www.cbp.gov/travel/canadian-and-mexican-citizens/traveling-tn-or-l1-visa-canada</a:t>
            </a:r>
            <a:r>
              <a:rPr lang="en-CA" dirty="0"/>
              <a:t> - List of “optimized processing” locations for TN status applications</a:t>
            </a:r>
          </a:p>
          <a:p>
            <a:r>
              <a:rPr lang="en-CA" dirty="0">
                <a:hlinkClick r:id="rId4"/>
              </a:rPr>
              <a:t>https://www.boundless.com/immigration-resources/tn-status-explained/</a:t>
            </a:r>
            <a:r>
              <a:rPr lang="en-CA" dirty="0"/>
              <a:t> - Comparison of work permits</a:t>
            </a:r>
          </a:p>
          <a:p>
            <a:r>
              <a:rPr lang="en-CA" dirty="0">
                <a:hlinkClick r:id="rId5"/>
              </a:rPr>
              <a:t>https://www.nafsa.org/regulatory-information/8cfr2146</a:t>
            </a:r>
            <a:r>
              <a:rPr lang="en-CA" dirty="0"/>
              <a:t> - List of applicable professions covered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93E4-8282-1D0E-8257-2F9A1236A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741" y="247968"/>
            <a:ext cx="183270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8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5A5A-3391-6097-BF17-68FF314FD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52102"/>
          </a:xfrm>
        </p:spPr>
        <p:txBody>
          <a:bodyPr/>
          <a:lstStyle/>
          <a:p>
            <a:r>
              <a:rPr lang="en-US" dirty="0"/>
              <a:t>References Pt.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1BC5-4943-F8DD-D9AD-96D2560D0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22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CA" dirty="0">
                <a:hlinkClick r:id="rId2"/>
              </a:rPr>
              <a:t>https://clairescc.com/blog/2022/11/12/TN-Obtained</a:t>
            </a:r>
            <a:r>
              <a:rPr lang="en-CA" dirty="0"/>
              <a:t> - My blog post that covers most material in this talk</a:t>
            </a:r>
          </a:p>
          <a:p>
            <a:r>
              <a:rPr lang="en-CA" dirty="0">
                <a:hlinkClick r:id="rId3"/>
              </a:rPr>
              <a:t>https://legalservicesincorporated.com/immigration/do-i-need-an-evaluation-of-my-foreign-educational-credentials-for-tn-visas/</a:t>
            </a:r>
            <a:r>
              <a:rPr lang="en-CA" dirty="0"/>
              <a:t> - Credential evaluation guide</a:t>
            </a:r>
          </a:p>
          <a:p>
            <a:r>
              <a:rPr lang="en-CA" dirty="0">
                <a:hlinkClick r:id="rId4"/>
              </a:rPr>
              <a:t>https://legalservicesincorporated.com/immigration/can-i-get-a-tn-visa-for-it-professional-can-tn-visas-be-issued-for-software-engineers-can-an-it-person-get-a-tn-visa-can-a-hardware-engineer-get-a-tn-visa/</a:t>
            </a:r>
            <a:r>
              <a:rPr lang="en-CA" dirty="0"/>
              <a:t> - Guidance about what category to use for detection engineers/software engineers</a:t>
            </a:r>
          </a:p>
          <a:p>
            <a:r>
              <a:rPr lang="en-CA" dirty="0">
                <a:hlinkClick r:id="rId5"/>
              </a:rPr>
              <a:t>https://clairescc.com/blog</a:t>
            </a:r>
            <a:r>
              <a:rPr lang="en-CA" dirty="0"/>
              <a:t> - My personal blog</a:t>
            </a:r>
          </a:p>
        </p:txBody>
      </p:sp>
    </p:spTree>
    <p:extLst>
      <p:ext uri="{BB962C8B-B14F-4D97-AF65-F5344CB8AC3E}">
        <p14:creationId xmlns:p14="http://schemas.microsoft.com/office/powerpoint/2010/main" val="2287979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B1A9-F43D-FCAB-7ACC-254CDC6570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listening. </a:t>
            </a:r>
            <a:br>
              <a:rPr lang="en-US" dirty="0"/>
            </a:br>
            <a:r>
              <a:rPr lang="en-US" dirty="0"/>
              <a:t>See you in DC902!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1EE9E-CA8E-DC66-C3CD-3DD36A653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 cat photos: 11</a:t>
            </a:r>
          </a:p>
          <a:p>
            <a:r>
              <a:rPr lang="en-US" dirty="0"/>
              <a:t>Dedicated to Lina the Cat, 2018-2024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06D12-EAE0-51CA-3CDC-4C9B84D4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15" y="4429919"/>
            <a:ext cx="2944370" cy="18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F90B-1C9B-E741-6E34-76E278C5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EA61-6864-99EA-8DF9-E4BD23C8C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lawyer</a:t>
            </a:r>
          </a:p>
          <a:p>
            <a:r>
              <a:rPr lang="en-US" dirty="0"/>
              <a:t>Educational/entertainment purposes only</a:t>
            </a:r>
          </a:p>
          <a:p>
            <a:r>
              <a:rPr lang="en-US" dirty="0"/>
              <a:t>Do your own research!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F3CFF-2ABC-00F3-C76E-E3533358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799" y="1438800"/>
            <a:ext cx="2787001" cy="39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72CB-AF0E-63A2-38B7-9A534756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Claire N.</a:t>
            </a:r>
            <a:endParaRPr lang="en-CA"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709BA610-DF6F-23CE-DC89-B6E91FB04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1987" cy="4311015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She/her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From Toronto, Canada. Currently in Arizona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8 years in IT/infosec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Senior “Detection Engineer” @ $COMPANY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Educational background in Cognitive Science and Infosec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Featured in credits of the game “Ultimate Chicken Horse”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My fingerprints are on file with the cops and the feds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Completed a coney hot dog challenge- ate 6 coneys in under an hour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Sometimes fun at parties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5FA98-E6DD-0B69-F4AF-95D92306F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234681" y="2304840"/>
            <a:ext cx="3833707" cy="287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37017-AF25-C98B-09CD-A2623448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87" y="491928"/>
            <a:ext cx="1140996" cy="10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8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4B26-9056-D223-50E7-B672C67FE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Show of hands…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B3A85-577D-CB94-18EE-BBB8BBADC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C03EF-DE0C-47C6-20B2-AAE7C190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184" y="3534304"/>
            <a:ext cx="2255631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4B26-9056-D223-50E7-B672C67FE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 Has Been to the US?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B3A85-577D-CB94-18EE-BBB8BBADC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Leave your hands up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D4A84-B3C0-8F6E-8983-1FA14C5A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94" y="4182441"/>
            <a:ext cx="2233012" cy="16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4B26-9056-D223-50E7-B672C67FE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Who’s Interested in Getting a Job There?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B3A85-577D-CB94-18EE-BBB8BBADC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Wowee</a:t>
            </a:r>
            <a:r>
              <a:rPr lang="en-US" dirty="0"/>
              <a:t> you’re definitely listening to the right talk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6AD34-BCB6-D4CD-2613-2ED3F68B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139" y="4429919"/>
            <a:ext cx="2751722" cy="20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7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2578-E9ED-D789-8D15-61C5F926C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Who’s This Talk For?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B6D9E-E84A-2695-8AB9-ED12D31BA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7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8C30-3BA9-7C58-FB64-834BE510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Work in Another Country?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56D5-335E-D966-66A3-E25B4B214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higher pool of available jobs</a:t>
            </a:r>
          </a:p>
          <a:p>
            <a:r>
              <a:rPr lang="en-US" dirty="0"/>
              <a:t>Learn about another culture, their food, history</a:t>
            </a:r>
          </a:p>
          <a:p>
            <a:r>
              <a:rPr lang="en-US" dirty="0"/>
              <a:t>Get paid more (or less?)</a:t>
            </a:r>
          </a:p>
          <a:p>
            <a:r>
              <a:rPr lang="en-US" dirty="0"/>
              <a:t>Travel without having to go through customs every time</a:t>
            </a:r>
          </a:p>
          <a:p>
            <a:r>
              <a:rPr lang="en-US" dirty="0"/>
              <a:t>It’s fun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175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1186</Words>
  <Application>Microsoft Office PowerPoint</Application>
  <PresentationFormat>Widescreen</PresentationFormat>
  <Paragraphs>149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HOW I GOT AN INFOSEC JOB IN ANOTHER COUNTRY* AND YOU CAN TOO*!</vt:lpstr>
      <vt:lpstr>Table of Contents</vt:lpstr>
      <vt:lpstr>Disclaimer</vt:lpstr>
      <vt:lpstr>About Claire N.</vt:lpstr>
      <vt:lpstr>Show of hands…</vt:lpstr>
      <vt:lpstr>Who Has Been to the US?</vt:lpstr>
      <vt:lpstr>Who’s Interested in Getting a Job There?</vt:lpstr>
      <vt:lpstr>Who’s This Talk For?</vt:lpstr>
      <vt:lpstr>Why Work in Another Country?</vt:lpstr>
      <vt:lpstr>US Work Permits</vt:lpstr>
      <vt:lpstr>Which Work Permit Did I Get?</vt:lpstr>
      <vt:lpstr>What’s Required for an Infosec Job?</vt:lpstr>
      <vt:lpstr>How Do You Get TN Status as a Canadian?</vt:lpstr>
      <vt:lpstr>Story Time</vt:lpstr>
      <vt:lpstr>FAQ</vt:lpstr>
      <vt:lpstr>What Are Some Obstacles to Job Hunting?</vt:lpstr>
      <vt:lpstr>What Things Did you do After Getting the Job?</vt:lpstr>
      <vt:lpstr>How Hard Was it to Adjust?</vt:lpstr>
      <vt:lpstr>Personal Living Experience</vt:lpstr>
      <vt:lpstr>Social/Cultural Quirks?</vt:lpstr>
      <vt:lpstr>Summary</vt:lpstr>
      <vt:lpstr>References</vt:lpstr>
      <vt:lpstr>References Pt. 2</vt:lpstr>
      <vt:lpstr>Thanks for listening.  See you in DC902!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Claire</dc:creator>
  <cp:lastModifiedBy>Claire</cp:lastModifiedBy>
  <cp:revision>119</cp:revision>
  <dcterms:created xsi:type="dcterms:W3CDTF">2024-07-22T14:06:18Z</dcterms:created>
  <dcterms:modified xsi:type="dcterms:W3CDTF">2024-07-25T21:06:06Z</dcterms:modified>
</cp:coreProperties>
</file>